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28"/>
    <a:srgbClr val="00A8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372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502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452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28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15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207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54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82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05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2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41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038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0EDCD-C0C0-40E4-AD5C-3E74B3C5260E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D578C-1594-4E63-98B5-9B1E01ABAC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305" y="6423944"/>
            <a:ext cx="3697889" cy="3482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Прямоугольник 45"/>
          <p:cNvSpPr/>
          <p:nvPr/>
        </p:nvSpPr>
        <p:spPr>
          <a:xfrm rot="658894">
            <a:off x="2913421" y="6056038"/>
            <a:ext cx="1322645" cy="25893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араллелограмм 46"/>
          <p:cNvSpPr/>
          <p:nvPr/>
        </p:nvSpPr>
        <p:spPr>
          <a:xfrm>
            <a:off x="2276872" y="8481392"/>
            <a:ext cx="5112567" cy="1424608"/>
          </a:xfrm>
          <a:prstGeom prst="parallelogram">
            <a:avLst/>
          </a:prstGeom>
          <a:gradFill>
            <a:gsLst>
              <a:gs pos="0">
                <a:srgbClr val="92D050"/>
              </a:gs>
              <a:gs pos="51000">
                <a:schemeClr val="bg1"/>
              </a:gs>
              <a:gs pos="85000">
                <a:srgbClr val="92D05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cap="all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Звонить по телефону: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54-25-07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Обращаться по адресу: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г. Калуга, ул. Беляева, д. 1А</a:t>
            </a:r>
          </a:p>
          <a:p>
            <a:pPr algn="ctr"/>
            <a:endParaRPr lang="ru-RU" b="1" cap="all" dirty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Прямоугольник 1028"/>
          <p:cNvSpPr/>
          <p:nvPr/>
        </p:nvSpPr>
        <p:spPr>
          <a:xfrm rot="463912">
            <a:off x="-614403" y="5896319"/>
            <a:ext cx="1322645" cy="4199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4"/>
            <a:ext cx="6858000" cy="256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Прямоугольник 29"/>
          <p:cNvSpPr/>
          <p:nvPr/>
        </p:nvSpPr>
        <p:spPr>
          <a:xfrm rot="848596">
            <a:off x="3387223" y="-214533"/>
            <a:ext cx="375040" cy="28905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9304" y="2576737"/>
            <a:ext cx="357301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Условия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Возможность выбора подразделения для прохождения военной службы по контракту;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Заработная плата от 30000 рублей;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Возможность повышения заработной платы за счет сдачи нормативов по физической подготовке до 70 % от оклада по должности;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Подъемное пособие в размере одного оклада (на членов семьи +1/4);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Полный социальный пакет;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Бесплатный проезд к месту проведения отпуска на себя и на одного члена семьи;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Бесплатное жильё:</a:t>
            </a:r>
          </a:p>
          <a:p>
            <a:pPr marL="265113" algn="just"/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участник накопительной ипотечной системы после 3-х лет службы имеет право на приобретение собственного жилья, при отсутствии собственного жилья получать компенсацию за поднаём жилого помещения.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Бесплатное медицинское обслуживание, вещевое, продовольственное обеспечение.</a:t>
            </a:r>
            <a:endParaRPr lang="ru-RU" sz="1200" dirty="0">
              <a:solidFill>
                <a:srgbClr val="00582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0042" y="2576737"/>
            <a:ext cx="3429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Условия: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участии в специальной военной операции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200 </a:t>
            </a: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000 рублей при заключении контракта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+ 2 оклада по должности;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+ 4200 рублей в сутки (около 126 000 рублей в месяц);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+ 8000 рублей в сутки при участии в активных наступательных действия (до 240 000 рублей в месяц);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премирование за уничтожение техники до 300 000 рублей;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Дополнительные льготы при получении удостоверения ветерана боевых действий: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+15 суток отдыха в любое время года 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+ компенсация </a:t>
            </a:r>
            <a:r>
              <a:rPr lang="ru-RU" sz="1200" dirty="0" err="1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жкх</a:t>
            </a: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 – 50%;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+ ежемесячные выплаты;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2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поступление детей военнослужащих вне конкурса в вузы по специальной квоте.</a:t>
            </a:r>
            <a:endParaRPr lang="ru-RU" sz="1200" dirty="0">
              <a:solidFill>
                <a:srgbClr val="00582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2868049" y="6882767"/>
            <a:ext cx="706694" cy="607722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3678585" y="6877185"/>
            <a:ext cx="681541" cy="607723"/>
          </a:xfrm>
          <a:prstGeom prst="hexagon">
            <a:avLst/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50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21663" y="7827623"/>
            <a:ext cx="1685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По возрасту </a:t>
            </a:r>
          </a:p>
          <a:p>
            <a:pPr algn="ctr"/>
            <a:r>
              <a:rPr lang="ru-RU" sz="14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От 18 до 50 лет</a:t>
            </a:r>
            <a:endParaRPr lang="ru-RU" sz="1400" dirty="0">
              <a:solidFill>
                <a:srgbClr val="00582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Компьютерные иконки Образование Школа, образование, угол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618" y="6741550"/>
            <a:ext cx="1224136" cy="878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165248" y="7626577"/>
            <a:ext cx="16419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По образованию</a:t>
            </a:r>
          </a:p>
          <a:p>
            <a:pPr algn="ctr"/>
            <a:r>
              <a:rPr lang="ru-RU" sz="14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не ниже основного общего(9 классов)</a:t>
            </a:r>
            <a:endParaRPr lang="ru-RU" sz="1400" dirty="0">
              <a:solidFill>
                <a:srgbClr val="00582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медицинский знак png | PNGWi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2222" y1="51667" x2="50278" y2="49722"/>
                        <a14:foregroundMark x1="58889" y1="52222" x2="58333" y2="43333"/>
                        <a14:foregroundMark x1="53889" y1="45556" x2="36111" y2="44722"/>
                        <a14:foregroundMark x1="63889" y1="45833" x2="68056" y2="43889"/>
                        <a14:foregroundMark x1="63333" y1="49444" x2="63889" y2="46667"/>
                        <a14:foregroundMark x1="45556" y1="67500" x2="46111" y2="69444"/>
                        <a14:foregroundMark x1="54444" y1="79167" x2="48333" y2="78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538" y="6842441"/>
            <a:ext cx="677214" cy="67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661248" y="7518855"/>
            <a:ext cx="11877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5828"/>
                </a:solidFill>
                <a:latin typeface="Times New Roman" pitchFamily="18" charset="0"/>
                <a:cs typeface="Times New Roman" pitchFamily="18" charset="0"/>
              </a:rPr>
              <a:t>По здоровью категория годности «А» или «Б»</a:t>
            </a:r>
            <a:endParaRPr lang="ru-RU" sz="1400" dirty="0">
              <a:solidFill>
                <a:srgbClr val="00582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6" descr="Фоновый рисунок вс рф (54 фото) » Рисунки для срисовки и не тольк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8" descr="Фоновый рисунок вс рф (54 фото) » Рисунки для срисовки и не только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12" descr="Армия на страже бессмертной Победы - Фёдор Пашин - ИА REGNU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15" descr="На что способна армия России? › ПОЛИТИКУС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Параллелограмм 21"/>
          <p:cNvSpPr/>
          <p:nvPr/>
        </p:nvSpPr>
        <p:spPr>
          <a:xfrm>
            <a:off x="-819471" y="1"/>
            <a:ext cx="4498056" cy="2576736"/>
          </a:xfrm>
          <a:prstGeom prst="parallelogram">
            <a:avLst/>
          </a:prstGeom>
          <a:gradFill>
            <a:gsLst>
              <a:gs pos="0">
                <a:srgbClr val="005828"/>
              </a:gs>
              <a:gs pos="51000">
                <a:schemeClr val="bg1"/>
              </a:gs>
              <a:gs pos="85000">
                <a:srgbClr val="00582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Пункт отбора на военную службу 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по контракту 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(2 разряда) 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(г. Калуга)</a:t>
            </a:r>
            <a:endParaRPr lang="ru-RU" b="1" cap="all" dirty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Стрелка вниз 1029"/>
          <p:cNvSpPr/>
          <p:nvPr/>
        </p:nvSpPr>
        <p:spPr>
          <a:xfrm>
            <a:off x="3145249" y="6383618"/>
            <a:ext cx="3703793" cy="458823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ТРЕБОВАНИЯ</a:t>
            </a:r>
            <a:endParaRPr lang="ru-RU" b="1" cap="all" dirty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75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272</Words>
  <Application>Microsoft Office PowerPoint</Application>
  <PresentationFormat>Лист A4 (210x297 мм)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ПОВСК</dc:creator>
  <cp:lastModifiedBy>ПОВСК</cp:lastModifiedBy>
  <cp:revision>15</cp:revision>
  <cp:lastPrinted>2022-08-11T11:52:01Z</cp:lastPrinted>
  <dcterms:created xsi:type="dcterms:W3CDTF">2022-08-01T18:48:04Z</dcterms:created>
  <dcterms:modified xsi:type="dcterms:W3CDTF">2022-08-11T13:15:19Z</dcterms:modified>
</cp:coreProperties>
</file>